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Funnel Sans" panose="020B0604020202020204" charset="0"/>
      <p:regular r:id="rId12"/>
    </p:embeddedFont>
    <p:embeddedFont>
      <p:font typeface="Mona Sans Semi Bold" panose="020B0604020202020204" charset="0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108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6126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6953E62-F9D5-965A-8608-01CB433DC700}"/>
              </a:ext>
            </a:extLst>
          </p:cNvPr>
          <p:cNvSpPr/>
          <p:nvPr/>
        </p:nvSpPr>
        <p:spPr>
          <a:xfrm>
            <a:off x="2014694" y="735540"/>
            <a:ext cx="10601011" cy="1424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ru-RU" sz="4400" dirty="0">
                <a:solidFill>
                  <a:srgbClr val="373B48"/>
                </a:solidFill>
              </a:rPr>
              <a:t>Научно-исследовательская</a:t>
            </a:r>
            <a:r>
              <a:rPr lang="ru-RU" sz="44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</a:t>
            </a:r>
            <a:r>
              <a:rPr lang="ru-RU" sz="4400" dirty="0">
                <a:solidFill>
                  <a:srgbClr val="373B48"/>
                </a:solidFill>
              </a:rPr>
              <a:t>работа</a:t>
            </a:r>
            <a:endParaRPr lang="en-US" sz="4400" dirty="0">
              <a:solidFill>
                <a:srgbClr val="373B48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953BD-B18C-7324-DC6C-8FBD1D121B1D}"/>
              </a:ext>
            </a:extLst>
          </p:cNvPr>
          <p:cNvSpPr txBox="1"/>
          <p:nvPr/>
        </p:nvSpPr>
        <p:spPr>
          <a:xfrm>
            <a:off x="1306285" y="5008244"/>
            <a:ext cx="106211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</a:rPr>
              <a:t>Автор: Куртяков Александр Алексеевич, С21-501</a:t>
            </a:r>
          </a:p>
          <a:p>
            <a:pPr algn="l"/>
            <a:endParaRPr lang="ru-RU" sz="2400" dirty="0">
              <a:solidFill>
                <a:srgbClr val="464646"/>
              </a:solidFill>
              <a:latin typeface="Inter Medium" pitchFamily="34" charset="0"/>
              <a:ea typeface="Inter Medium" pitchFamily="34" charset="-122"/>
            </a:endParaRPr>
          </a:p>
          <a:p>
            <a:pPr algn="l"/>
            <a:r>
              <a:rPr lang="ru-RU" sz="2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</a:rPr>
              <a:t>Научный руководитель: Овчаренко Евгений Сергеевич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86B388-B444-3130-C0EF-5511D034424F}"/>
              </a:ext>
            </a:extLst>
          </p:cNvPr>
          <p:cNvSpPr txBox="1"/>
          <p:nvPr/>
        </p:nvSpPr>
        <p:spPr>
          <a:xfrm>
            <a:off x="1306285" y="2021027"/>
            <a:ext cx="11213961" cy="13232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lnSpc>
                <a:spcPts val="4850"/>
              </a:lnSpc>
              <a:buNone/>
            </a:pPr>
            <a:r>
              <a:rPr lang="ru-RU" sz="3900" dirty="0">
                <a:solidFill>
                  <a:srgbClr val="373B48"/>
                </a:solidFill>
              </a:rPr>
              <a:t>Тема: 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Инструмент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для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отслеживания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обновлений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на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интернет-ресурсах</a:t>
            </a:r>
            <a:endParaRPr lang="en-US" sz="3900" dirty="0">
              <a:solidFill>
                <a:srgbClr val="373B48"/>
              </a:solidFill>
              <a:latin typeface="Mona Sans Semi Bold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9C1A91-5C1D-9387-7762-1CF805288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1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534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Введение: Актуальность и </a:t>
            </a:r>
            <a:r>
              <a:rPr lang="en-US" sz="3900" dirty="0" err="1">
                <a:solidFill>
                  <a:srgbClr val="373B48"/>
                </a:solidFill>
                <a:latin typeface="Mona Sans Semi Bold" pitchFamily="34" charset="0"/>
              </a:rPr>
              <a:t>цели</a:t>
            </a: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</a:rPr>
              <a:t> НИР</a:t>
            </a:r>
          </a:p>
        </p:txBody>
      </p:sp>
      <p:sp>
        <p:nvSpPr>
          <p:cNvPr id="4" name="Text 1"/>
          <p:cNvSpPr/>
          <p:nvPr/>
        </p:nvSpPr>
        <p:spPr>
          <a:xfrm>
            <a:off x="6280190" y="3343156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 условиях быстрого развития цифровых платформ и постоянного увеличения объемов информации, задача оперативного отслеживания изменений на веб-ресурсах становится крайне важной. Ручной мониторинг многочисленных источников, таких как GitHub, Stack Overflow, Habr, YouTube, занимает часы и часто оказывается неэффективным.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280190" y="5154097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Цель исследования — сократить время проверки актуальности информации  за счет централизованных уведомлений в Telegram. В текущем семестре основное внимание уделено расширению функциональности и повышению надежности системы.</a:t>
            </a:r>
            <a:endParaRPr lang="en-US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11A216B-82F9-E4D9-D1CC-7FE203679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5216"/>
            <a:ext cx="734782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Ключевые доработки системы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792129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68204" y="182933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438632" y="1860352"/>
            <a:ext cx="357616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Интеграция с Habr и YouTube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438632" y="2289572"/>
            <a:ext cx="1239797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Расширен спектр отслеживаемых источников за счет подключения к популярным платформам Habr и YouTube Data API.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93790" y="3003947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68204" y="3041154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438632" y="3072170"/>
            <a:ext cx="450282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Валидация пользовательских ссылок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1438632" y="3501390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Добавлены механизмы проверки доступности, корректности формата и поддерживаемых доменов для ссылок.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93790" y="4215765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8204" y="425297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1438632" y="4283988"/>
            <a:ext cx="40145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Оптимизация обработки ошибок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438632" y="4713208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Реализованы улучшенные механизмы логирования и защиты от отказов API, повышающие стабильность системы.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93790" y="5427583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68204" y="5464790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438632" y="5495806"/>
            <a:ext cx="37227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Автоматическое тестирование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1438632" y="5925026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Внедрены юнит-тесты для основных модулей, включая новые интеграции и валидацию ссылок.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93790" y="6639401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68204" y="6676608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5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1438632" y="6707624"/>
            <a:ext cx="367807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Масштабируемая архитектура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1438632" y="7136844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Улучшена архитектура обработки ссылок для упрощения добавления новых ресурсов в будущем без переработки ядра.</a:t>
            </a:r>
            <a:endParaRPr lang="en-US" sz="1600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52B0246-9E83-DA08-5049-CCDB54934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562" y="474702"/>
            <a:ext cx="7085052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Результаты НИР и эффективность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90562" y="1428512"/>
            <a:ext cx="641401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 результате исследования и разработки достигнуты следующие ключевые результаты: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90562" y="2136338"/>
            <a:ext cx="641401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Система поддерживает 4 платформы: GitHub, Stack Overflow, Habr, YouTube.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90562" y="2749153"/>
            <a:ext cx="641401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Корректное добавление и валидация ссылок через Telegram-бота.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90562" y="3085743"/>
            <a:ext cx="641401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Интеграции с Habr и YouTube работают стабильно.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90562" y="3422333"/>
            <a:ext cx="641401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Код покрыт автоматическими тестами для новых функций.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90562" y="3758922"/>
            <a:ext cx="641401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Масштабируемая архитектура, готовая к расширению источников.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442" y="1467326"/>
            <a:ext cx="6414016" cy="438852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33442" y="6050042"/>
            <a:ext cx="237243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Расчет эффективности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33442" y="6492478"/>
            <a:ext cx="6414016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До внедрения системы пользователи тратили 3-5 часов в неделю на ручной мониторинг. После внедрения, время на взаимодействие с системой не превышает 5-10 минут в неделю. Система сокращает время отслеживания информации в 30-40 раз, что полностью соответствует поставленной цели исследования.</a:t>
            </a:r>
            <a:endParaRPr lang="en-US" sz="16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31E9E2B-E523-B409-F9D6-39AB08AA6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631" y="458748"/>
            <a:ext cx="7810738" cy="1041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Анализ предметной области: Проблемы и решение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31" y="1750457"/>
            <a:ext cx="416600" cy="416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91471" y="1849398"/>
            <a:ext cx="3281005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Отсутствие единого интерфейса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291471" y="2209681"/>
            <a:ext cx="7185898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Пользователям приходится вручную проверять множество ресурсов, а встроенные подписки часто ограничены и неудобны, что приводит к пропуску важной информации.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631" y="3426381"/>
            <a:ext cx="416600" cy="4166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91471" y="3525322"/>
            <a:ext cx="296525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Разнородность уведомлений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291471" y="3885605"/>
            <a:ext cx="7185898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Различные платформы (GitHub, Stack Overflow, Habr, YouTube) используют разные форматы уведомлений, снижая удобство и эффективность мониторинга.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631" y="4835604"/>
            <a:ext cx="416600" cy="4166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291471" y="4934545"/>
            <a:ext cx="399523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 err="1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Недостатки</a:t>
            </a:r>
            <a:r>
              <a:rPr lang="ru-RU" sz="16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 существующих решений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1291471" y="5294828"/>
            <a:ext cx="7185898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Существующие решения (Visualping, Distill.io) ограничены веб-скринингом, не интегрируются с популярными API и не предлагают централизованного интерфейса через чат-боты.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631" y="6511528"/>
            <a:ext cx="416600" cy="4166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291471" y="6610469"/>
            <a:ext cx="2489597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Telegram как платформа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1291471" y="6970752"/>
            <a:ext cx="7185898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Telegram предлагает богатый Bot API, быструю доставку сообщений, поддержку UI-элементов и кроссплатформенность, что делает его идеальной платформой для централизованных уведомлений.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7676"/>
            <a:ext cx="778799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Обзор отслеживаемых ресурсов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2458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 текущем семестре система расширена за счет интеграции с Habr и YouTube.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2965371"/>
            <a:ext cx="13042821" cy="3315653"/>
          </a:xfrm>
          <a:prstGeom prst="roundRect">
            <a:avLst>
              <a:gd name="adj" fmla="val 25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972991"/>
            <a:ext cx="1302627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01197" y="3099673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Платформа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346621" y="3099673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Особенности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688235" y="3099673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Метод интеграции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801410" y="3543895"/>
            <a:ext cx="13026271" cy="1205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01197" y="3670578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Habr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46621" y="3670578"/>
            <a:ext cx="393727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Крупнейшая русскоязычная ИТ-платформа, включающая статьи, блоги, обсуждения и комментарии.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688235" y="3670578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Парсинг RSS-лент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01410" y="4749879"/>
            <a:ext cx="13026271" cy="15235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01197" y="4876562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YouTube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46621" y="4876562"/>
            <a:ext cx="393727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Крупнейшая видеоплатформа в мире, позволяющая пользователям загружать, просматривать и делиться видео.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88235" y="4876562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YouTube Data API v3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93790" y="650426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335E258D-1DA8-4704-D902-C2C4F7B0B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3060"/>
            <a:ext cx="1180469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Архитектура системы: Модули и взаимодействие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40794"/>
            <a:ext cx="6521410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53294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Модуль Bot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92148" y="3962162"/>
            <a:ext cx="6124694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Отвечает за взаимодействие с пользователем через Telegram. Обрабатывает команды (/track, /untrack, /list), валидирует ссылки, регистрирует пользователей и отправляет уведомления.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540794"/>
            <a:ext cx="6521410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3558" y="353294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Модуль Scrapper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513558" y="3962162"/>
            <a:ext cx="6124694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Выполняет основную бизнес-логику: периодически проверяет обновления на страницах, обрабатывает внешние API (GitHub, StackOverflow, Habr, YouTube) и RSS-ленты. Хранит данные в PostgreSQL.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93790" y="5653921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Система построена по двухмодульной архитектуре, обеспечивающей слабую связанность компонентов. Взаимодействие между Bot и Scrapper осуществляется через REST API, что упрощает отладку и масштабирование. Scrapper имеет два подкомпонента: процедура обхода (Scheduled Task) и REST API.</a:t>
            </a:r>
            <a:endParaRPr lang="en-US" sz="16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580D0CF-287E-E347-9004-EFA578050C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729" y="611862"/>
            <a:ext cx="8353425" cy="538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Сценарии использования и технологии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89729" y="1581745"/>
            <a:ext cx="3864650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Основные сценарии использования: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89729" y="2023467"/>
            <a:ext cx="6415207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Регистрация пользователя: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Пользователь отправляет /start, Bot регистрирует его в Scrapper.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89729" y="2635210"/>
            <a:ext cx="6415207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Добавление ссылки: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Пользователь отправляет /track, Bot валидирует и Scrapper сохраняет ссылку.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89729" y="3246953"/>
            <a:ext cx="6415207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Удаление ссылки: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Пользователь отправляет /untrack, Scrapper удаляет подписку.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89729" y="3858697"/>
            <a:ext cx="6415207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Получение уведомлений: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Scrapper обнаруживает обновления и отправляет POST-запрос в Bot, который уведомляет пользователя.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33084" y="1581745"/>
            <a:ext cx="255472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Выбранные технологии: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33084" y="2045018"/>
            <a:ext cx="6561288" cy="1077516"/>
          </a:xfrm>
          <a:prstGeom prst="roundRect">
            <a:avLst>
              <a:gd name="adj" fmla="val 672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13107" y="2225040"/>
            <a:ext cx="215538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Java &amp; Spring Boot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713107" y="2666762"/>
            <a:ext cx="6055162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высокопроизводительной и масштабируемой серверной части.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533084" y="3294936"/>
            <a:ext cx="6561288" cy="1353264"/>
          </a:xfrm>
          <a:prstGeom prst="roundRect">
            <a:avLst>
              <a:gd name="adj" fmla="val 5352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13107" y="3474958"/>
            <a:ext cx="215538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PostgreSQL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713107" y="3916680"/>
            <a:ext cx="6055162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надежного хранения структурированных данных о пользователях и ссылках.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533084" y="4820603"/>
            <a:ext cx="6561288" cy="1077516"/>
          </a:xfrm>
          <a:prstGeom prst="roundRect">
            <a:avLst>
              <a:gd name="adj" fmla="val 672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13107" y="5000625"/>
            <a:ext cx="215538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Flyway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713107" y="5442347"/>
            <a:ext cx="6055162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эффективного управления миграциями базы данных.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533084" y="6070521"/>
            <a:ext cx="6561288" cy="1353264"/>
          </a:xfrm>
          <a:prstGeom prst="roundRect">
            <a:avLst>
              <a:gd name="adj" fmla="val 5352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713107" y="6250543"/>
            <a:ext cx="215538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Telegram API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713107" y="6692265"/>
            <a:ext cx="6055162" cy="55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Для удобного и широкодоступного пользовательского интерфейса бота.</a:t>
            </a:r>
            <a:endParaRPr lang="en-US" sz="16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D282B14-1EB0-0B4E-5043-5DAD43F8D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9755"/>
            <a:ext cx="915959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Тестирование системы и заключение 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1666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Тестирование подтвердило корректность работы обновленной системы и ее готовность к дальнейшему расширению.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55884" y="2457450"/>
            <a:ext cx="383571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Функциональное тестирование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2886670"/>
            <a:ext cx="439781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Проверка добавления/удаления ссылок (Habr, YouTube), получения списка, корректности уведомлений. Использовалось ручное тестирование бота и REST-запросы.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479715"/>
            <a:ext cx="3651885" cy="365188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824359" y="2814816"/>
            <a:ext cx="496133" cy="496133"/>
          </a:xfrm>
          <a:prstGeom prst="roundRect">
            <a:avLst>
              <a:gd name="adj" fmla="val 184121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60805" y="2923282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38799" y="2457450"/>
            <a:ext cx="283976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Интеграционные тесты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9438799" y="2886670"/>
            <a:ext cx="439781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Проверка обмена данными между Bot и Scrapper, работы очереди обновлений и актуальности данных от внешних API. Использованы Postman, WireMock.</a:t>
            </a:r>
            <a:endParaRPr lang="en-US" sz="16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258" y="2479715"/>
            <a:ext cx="3651885" cy="365188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309789" y="2814816"/>
            <a:ext cx="496133" cy="496133"/>
          </a:xfrm>
          <a:prstGeom prst="roundRect">
            <a:avLst>
              <a:gd name="adj" fmla="val 184121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8446234" y="2923282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9438799" y="4454485"/>
            <a:ext cx="336530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Тестирование интерфейсов</a:t>
            </a:r>
            <a:endParaRPr lang="en-US" sz="1950" dirty="0"/>
          </a:p>
        </p:txBody>
      </p:sp>
      <p:sp>
        <p:nvSpPr>
          <p:cNvPr id="15" name="Text 11"/>
          <p:cNvSpPr/>
          <p:nvPr/>
        </p:nvSpPr>
        <p:spPr>
          <a:xfrm>
            <a:off x="9438799" y="4883706"/>
            <a:ext cx="439781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Фокус на понятности UI Telegram-бота, наличии инструкций и устойчивости к некорректным вводам. Ручное взаимодействие.</a:t>
            </a:r>
            <a:endParaRPr lang="en-US" sz="160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258" y="2479715"/>
            <a:ext cx="3651885" cy="3651885"/>
          </a:xfrm>
          <a:prstGeom prst="rect">
            <a:avLst/>
          </a:prstGeom>
        </p:spPr>
      </p:pic>
      <p:sp>
        <p:nvSpPr>
          <p:cNvPr id="17" name="Shape 12"/>
          <p:cNvSpPr/>
          <p:nvPr/>
        </p:nvSpPr>
        <p:spPr>
          <a:xfrm>
            <a:off x="8309789" y="5300246"/>
            <a:ext cx="496133" cy="496133"/>
          </a:xfrm>
          <a:prstGeom prst="roundRect">
            <a:avLst>
              <a:gd name="adj" fmla="val 184121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8" name="Text 13"/>
          <p:cNvSpPr/>
          <p:nvPr/>
        </p:nvSpPr>
        <p:spPr>
          <a:xfrm>
            <a:off x="8446234" y="5408712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1587937" y="4454485"/>
            <a:ext cx="360366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Автоматизация тестирования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793790" y="4883706"/>
            <a:ext cx="439781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Юнит-тесты (JUnit 5, Mockito) для логики сервисов Scrapper и командного процессора Bot. Интеграционные тесты с Spring Boot Test для REST API.</a:t>
            </a:r>
            <a:endParaRPr lang="en-US" sz="1600" dirty="0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9258" y="2479715"/>
            <a:ext cx="3651885" cy="3651885"/>
          </a:xfrm>
          <a:prstGeom prst="rect">
            <a:avLst/>
          </a:prstGeom>
        </p:spPr>
      </p:pic>
      <p:sp>
        <p:nvSpPr>
          <p:cNvPr id="22" name="Shape 16"/>
          <p:cNvSpPr/>
          <p:nvPr/>
        </p:nvSpPr>
        <p:spPr>
          <a:xfrm>
            <a:off x="5824359" y="5300246"/>
            <a:ext cx="496133" cy="496133"/>
          </a:xfrm>
          <a:prstGeom prst="roundRect">
            <a:avLst>
              <a:gd name="adj" fmla="val 1841211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3" name="Text 17"/>
          <p:cNvSpPr/>
          <p:nvPr/>
        </p:nvSpPr>
        <p:spPr>
          <a:xfrm>
            <a:off x="5960805" y="5408712"/>
            <a:ext cx="223242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1750" dirty="0"/>
          </a:p>
        </p:txBody>
      </p:sp>
      <p:sp>
        <p:nvSpPr>
          <p:cNvPr id="24" name="Text 18"/>
          <p:cNvSpPr/>
          <p:nvPr/>
        </p:nvSpPr>
        <p:spPr>
          <a:xfrm>
            <a:off x="793790" y="637710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 ходе НИР была доработана система уведомлений, расширен перечень поддерживаемых платформ (Habr, YouTube), улучшена стабильность и качество обработки запросов. Двухмодульная архитектура обеспечивает гибкость и масштабируемость, а проведенное тестирование подтвердило готовность системы к дальнейшему развитию.</a:t>
            </a:r>
            <a:endParaRPr lang="en-US" sz="1600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961B7ED-2984-96B6-7803-DC48F1BAE1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92033" y="7752804"/>
            <a:ext cx="1617785" cy="4489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854</Words>
  <Application>Microsoft Office PowerPoint</Application>
  <PresentationFormat>Произвольный</PresentationFormat>
  <Paragraphs>97</Paragraphs>
  <Slides>9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DM Sans Semi Bold</vt:lpstr>
      <vt:lpstr>Mona Sans Semi Bold</vt:lpstr>
      <vt:lpstr>Inter Medium</vt:lpstr>
      <vt:lpstr>Arial</vt:lpstr>
      <vt:lpstr>Funnel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Alexandr Kurtyakov</cp:lastModifiedBy>
  <cp:revision>2</cp:revision>
  <dcterms:created xsi:type="dcterms:W3CDTF">2025-06-26T21:02:41Z</dcterms:created>
  <dcterms:modified xsi:type="dcterms:W3CDTF">2025-06-26T21:15:06Z</dcterms:modified>
</cp:coreProperties>
</file>